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GillSans-regular.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Gill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1cf289afe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e1cf289af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1cf289afe_0_2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e1cf289afe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1cf289afe_0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e1cf289afe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1cf289afe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e1cf289afe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cf289afe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e1cf289afe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1cf289afe_0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e1cf289afe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1cf289afe_0_2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e1cf289afe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1cf289afe_0_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e1cf289afe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1cf289afe_0_2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e1cf289afe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1cf289afe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e1cf289afe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1cf289afe_0_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e1cf289afe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1cf289afe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e1cf289afe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1cf289afe_0_3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e1cf289afe_0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1cf289afe_0_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e1cf289afe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1cf289afe_0_3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e1cf289afe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1cf289afe_0_1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e1cf289afe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1cf289afe_0_1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e1cf289afe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cf289afe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e1cf289afe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1cf289afe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e1cf289afe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1cf289afe_0_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e1cf289afe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1cf289afe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e1cf289afe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1cf289afe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e1cf289afe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54" name="Shape 54"/>
        <p:cNvGrpSpPr/>
        <p:nvPr/>
      </p:nvGrpSpPr>
      <p:grpSpPr>
        <a:xfrm>
          <a:off x="0" y="0"/>
          <a:ext cx="0" cy="0"/>
          <a:chOff x="0" y="0"/>
          <a:chExt cx="0" cy="0"/>
        </a:xfrm>
      </p:grpSpPr>
      <p:sp>
        <p:nvSpPr>
          <p:cNvPr id="55" name="Google Shape;55;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7" name="Google Shape;57;p1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58" name="Shape 58"/>
        <p:cNvGrpSpPr/>
        <p:nvPr/>
      </p:nvGrpSpPr>
      <p:grpSpPr>
        <a:xfrm>
          <a:off x="0" y="0"/>
          <a:ext cx="0" cy="0"/>
          <a:chOff x="0" y="0"/>
          <a:chExt cx="0" cy="0"/>
        </a:xfrm>
      </p:grpSpPr>
      <p:sp>
        <p:nvSpPr>
          <p:cNvPr id="59" name="Google Shape;59;p15"/>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0" name="Google Shape;60;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15"/>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62" name="Shape 62"/>
        <p:cNvGrpSpPr/>
        <p:nvPr/>
      </p:nvGrpSpPr>
      <p:grpSpPr>
        <a:xfrm>
          <a:off x="0" y="0"/>
          <a:ext cx="0" cy="0"/>
          <a:chOff x="0" y="0"/>
          <a:chExt cx="0" cy="0"/>
        </a:xfrm>
      </p:grpSpPr>
      <p:sp>
        <p:nvSpPr>
          <p:cNvPr id="63" name="Google Shape;63;p1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6"/>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65" name="Google Shape;65;p16"/>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66" name="Shape 66"/>
        <p:cNvGrpSpPr/>
        <p:nvPr/>
      </p:nvGrpSpPr>
      <p:grpSpPr>
        <a:xfrm>
          <a:off x="0" y="0"/>
          <a:ext cx="0" cy="0"/>
          <a:chOff x="0" y="0"/>
          <a:chExt cx="0" cy="0"/>
        </a:xfrm>
      </p:grpSpPr>
      <p:sp>
        <p:nvSpPr>
          <p:cNvPr id="67" name="Google Shape;67;p17"/>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8" name="Google Shape;68;p1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7"/>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71" name="Shape 71"/>
        <p:cNvGrpSpPr/>
        <p:nvPr/>
      </p:nvGrpSpPr>
      <p:grpSpPr>
        <a:xfrm>
          <a:off x="0" y="0"/>
          <a:ext cx="0" cy="0"/>
          <a:chOff x="0" y="0"/>
          <a:chExt cx="0" cy="0"/>
        </a:xfrm>
      </p:grpSpPr>
      <p:sp>
        <p:nvSpPr>
          <p:cNvPr id="72" name="Google Shape;72;p18"/>
          <p:cNvSpPr txBox="1"/>
          <p:nvPr>
            <p:ph type="title"/>
          </p:nvPr>
        </p:nvSpPr>
        <p:spPr>
          <a:xfrm>
            <a:off x="629841"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3" name="Google Shape;73;p1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4" name="Google Shape;74;p18"/>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6" name="Google Shape;76;p18"/>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8"/>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78" name="Shape 78"/>
        <p:cNvGrpSpPr/>
        <p:nvPr/>
      </p:nvGrpSpPr>
      <p:grpSpPr>
        <a:xfrm>
          <a:off x="0" y="0"/>
          <a:ext cx="0" cy="0"/>
          <a:chOff x="0" y="0"/>
          <a:chExt cx="0" cy="0"/>
        </a:xfrm>
      </p:grpSpPr>
      <p:sp>
        <p:nvSpPr>
          <p:cNvPr id="79" name="Google Shape;79;p19"/>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0" name="Google Shape;80;p19"/>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1" name="Shape 81"/>
        <p:cNvGrpSpPr/>
        <p:nvPr/>
      </p:nvGrpSpPr>
      <p:grpSpPr>
        <a:xfrm>
          <a:off x="0" y="0"/>
          <a:ext cx="0" cy="0"/>
          <a:chOff x="0" y="0"/>
          <a:chExt cx="0" cy="0"/>
        </a:xfrm>
      </p:grpSpPr>
      <p:sp>
        <p:nvSpPr>
          <p:cNvPr id="82" name="Google Shape;82;p20"/>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3" name="Shape 83"/>
        <p:cNvGrpSpPr/>
        <p:nvPr/>
      </p:nvGrpSpPr>
      <p:grpSpPr>
        <a:xfrm>
          <a:off x="0" y="0"/>
          <a:ext cx="0" cy="0"/>
          <a:chOff x="0" y="0"/>
          <a:chExt cx="0" cy="0"/>
        </a:xfrm>
      </p:grpSpPr>
      <p:sp>
        <p:nvSpPr>
          <p:cNvPr id="84" name="Google Shape;84;p2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2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87" name="Google Shape;87;p21"/>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88" name="Shape 88"/>
        <p:cNvGrpSpPr/>
        <p:nvPr/>
      </p:nvGrpSpPr>
      <p:grpSpPr>
        <a:xfrm>
          <a:off x="0" y="0"/>
          <a:ext cx="0" cy="0"/>
          <a:chOff x="0" y="0"/>
          <a:chExt cx="0" cy="0"/>
        </a:xfrm>
      </p:grpSpPr>
      <p:sp>
        <p:nvSpPr>
          <p:cNvPr id="89" name="Google Shape;89;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2"/>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1" name="Google Shape;91;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92" name="Google Shape;92;p22"/>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93" name="Shape 93"/>
        <p:cNvGrpSpPr/>
        <p:nvPr/>
      </p:nvGrpSpPr>
      <p:grpSpPr>
        <a:xfrm>
          <a:off x="0" y="0"/>
          <a:ext cx="0" cy="0"/>
          <a:chOff x="0" y="0"/>
          <a:chExt cx="0" cy="0"/>
        </a:xfrm>
      </p:grpSpPr>
      <p:sp>
        <p:nvSpPr>
          <p:cNvPr id="94" name="Google Shape;94;p23"/>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5" name="Google Shape;95;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2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97" name="Shape 97"/>
        <p:cNvGrpSpPr/>
        <p:nvPr/>
      </p:nvGrpSpPr>
      <p:grpSpPr>
        <a:xfrm>
          <a:off x="0" y="0"/>
          <a:ext cx="0" cy="0"/>
          <a:chOff x="0" y="0"/>
          <a:chExt cx="0" cy="0"/>
        </a:xfrm>
      </p:grpSpPr>
      <p:sp>
        <p:nvSpPr>
          <p:cNvPr id="98" name="Google Shape;98;p24"/>
          <p:cNvSpPr txBox="1"/>
          <p:nvPr>
            <p:ph type="title"/>
          </p:nvPr>
        </p:nvSpPr>
        <p:spPr>
          <a:xfrm rot="5400000">
            <a:off x="5350050" y="1467544"/>
            <a:ext cx="43590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9" name="Google Shape;99;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2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4728451"/>
            <a:ext cx="6857999" cy="413317"/>
          </a:xfrm>
          <a:prstGeom prst="rect">
            <a:avLst/>
          </a:prstGeom>
          <a:noFill/>
          <a:ln>
            <a:noFill/>
          </a:ln>
        </p:spPr>
      </p:pic>
      <p:pic>
        <p:nvPicPr>
          <p:cNvPr id="52" name="Google Shape;52;p13"/>
          <p:cNvPicPr preferRelativeResize="0"/>
          <p:nvPr/>
        </p:nvPicPr>
        <p:blipFill rotWithShape="1">
          <a:blip r:embed="rId2">
            <a:alphaModFix/>
          </a:blip>
          <a:srcRect b="0" l="0" r="0" t="0"/>
          <a:stretch/>
        </p:blipFill>
        <p:spPr>
          <a:xfrm>
            <a:off x="685800" y="1732"/>
            <a:ext cx="1339702" cy="840040"/>
          </a:xfrm>
          <a:prstGeom prst="rect">
            <a:avLst/>
          </a:prstGeom>
          <a:noFill/>
          <a:ln>
            <a:noFill/>
          </a:ln>
        </p:spPr>
      </p:pic>
      <p:sp>
        <p:nvSpPr>
          <p:cNvPr id="53" name="Google Shape;53;p1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hyperlink" Target="https://sitiobigdata.com/2018/08/27/algoritmo-t-sne-con-python/" TargetMode="External"/><Relationship Id="rId6" Type="http://schemas.openxmlformats.org/officeDocument/2006/relationships/image" Target="../media/image11.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5"/>
          <p:cNvSpPr txBox="1"/>
          <p:nvPr>
            <p:ph type="ctrTitle"/>
          </p:nvPr>
        </p:nvSpPr>
        <p:spPr>
          <a:xfrm>
            <a:off x="1143000" y="1900238"/>
            <a:ext cx="6858000" cy="13431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s-419"/>
              <a:t>Para agregevas, siempre duplicar la segunda diapo.</a:t>
            </a:r>
            <a:endParaRPr/>
          </a:p>
        </p:txBody>
      </p:sp>
      <p:sp>
        <p:nvSpPr>
          <p:cNvPr id="106" name="Google Shape;106;p25"/>
          <p:cNvSpPr txBox="1"/>
          <p:nvPr>
            <p:ph idx="12" type="sldNum"/>
          </p:nvPr>
        </p:nvSpPr>
        <p:spPr>
          <a:xfrm>
            <a:off x="8793525" y="4850176"/>
            <a:ext cx="350400" cy="21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s-419"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pic>
        <p:nvPicPr>
          <p:cNvPr id="107" name="Google Shape;107;p25"/>
          <p:cNvPicPr preferRelativeResize="0"/>
          <p:nvPr/>
        </p:nvPicPr>
        <p:blipFill rotWithShape="1">
          <a:blip r:embed="rId3">
            <a:alphaModFix/>
          </a:blip>
          <a:srcRect b="0" l="0" r="0" t="0"/>
          <a:stretch/>
        </p:blipFill>
        <p:spPr>
          <a:xfrm>
            <a:off x="0" y="840041"/>
            <a:ext cx="9144000" cy="4303460"/>
          </a:xfrm>
          <a:prstGeom prst="rect">
            <a:avLst/>
          </a:prstGeom>
          <a:noFill/>
          <a:ln>
            <a:noFill/>
          </a:ln>
        </p:spPr>
      </p:pic>
      <p:pic>
        <p:nvPicPr>
          <p:cNvPr id="108" name="Google Shape;108;p25"/>
          <p:cNvPicPr preferRelativeResize="0"/>
          <p:nvPr/>
        </p:nvPicPr>
        <p:blipFill rotWithShape="1">
          <a:blip r:embed="rId4">
            <a:alphaModFix/>
          </a:blip>
          <a:srcRect b="0" l="0" r="0" t="0"/>
          <a:stretch/>
        </p:blipFill>
        <p:spPr>
          <a:xfrm>
            <a:off x="679303" y="0"/>
            <a:ext cx="1339702" cy="840040"/>
          </a:xfrm>
          <a:prstGeom prst="rect">
            <a:avLst/>
          </a:prstGeom>
          <a:noFill/>
          <a:ln>
            <a:noFill/>
          </a:ln>
        </p:spPr>
      </p:pic>
      <p:sp>
        <p:nvSpPr>
          <p:cNvPr id="109" name="Google Shape;109;p25"/>
          <p:cNvSpPr txBox="1"/>
          <p:nvPr/>
        </p:nvSpPr>
        <p:spPr>
          <a:xfrm>
            <a:off x="2032250" y="1699525"/>
            <a:ext cx="5179500" cy="238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Gill Sans"/>
                <a:ea typeface="Gill Sans"/>
                <a:cs typeface="Gill Sans"/>
                <a:sym typeface="Gill Sans"/>
              </a:rPr>
              <a:t>Machine Learning II</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rPr lang="es-419" sz="2000">
                <a:solidFill>
                  <a:schemeClr val="dk1"/>
                </a:solidFill>
                <a:latin typeface="Gill Sans"/>
                <a:ea typeface="Gill Sans"/>
                <a:cs typeface="Gill Sans"/>
                <a:sym typeface="Gill Sans"/>
              </a:rPr>
              <a:t>Clase 2</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2000">
              <a:solidFill>
                <a:schemeClr val="dk1"/>
              </a:solidFill>
              <a:latin typeface="Gill Sans"/>
              <a:ea typeface="Gill Sans"/>
              <a:cs typeface="Gill Sans"/>
              <a:sym typeface="Gill Sans"/>
            </a:endParaRPr>
          </a:p>
          <a:p>
            <a:pPr indent="0" lvl="0" marL="0" rtl="0" algn="ctr">
              <a:lnSpc>
                <a:spcPct val="115000"/>
              </a:lnSpc>
              <a:spcBef>
                <a:spcPts val="1200"/>
              </a:spcBef>
              <a:spcAft>
                <a:spcPts val="0"/>
              </a:spcAft>
              <a:buNone/>
            </a:pPr>
            <a:r>
              <a:rPr lang="es-419" sz="2000">
                <a:solidFill>
                  <a:schemeClr val="dk1"/>
                </a:solidFill>
                <a:latin typeface="Gill Sans"/>
                <a:ea typeface="Gill Sans"/>
                <a:cs typeface="Gill Sans"/>
                <a:sym typeface="Gill Sans"/>
              </a:rPr>
              <a:t>Conceptos fundamentales de Machine Learning</a:t>
            </a:r>
            <a:endParaRPr sz="2000">
              <a:solidFill>
                <a:schemeClr val="dk1"/>
              </a:solidFill>
              <a:latin typeface="Gill Sans"/>
              <a:ea typeface="Gill Sans"/>
              <a:cs typeface="Gill Sans"/>
              <a:sym typeface="Gill Sans"/>
            </a:endParaRPr>
          </a:p>
          <a:p>
            <a:pPr indent="0" lvl="0" marL="0" rtl="0" algn="ctr">
              <a:lnSpc>
                <a:spcPct val="115000"/>
              </a:lnSpc>
              <a:spcBef>
                <a:spcPts val="1200"/>
              </a:spcBef>
              <a:spcAft>
                <a:spcPts val="1200"/>
              </a:spcAft>
              <a:buNone/>
            </a:pPr>
            <a:r>
              <a:rPr lang="es-419" sz="2000">
                <a:solidFill>
                  <a:schemeClr val="dk1"/>
                </a:solidFill>
                <a:latin typeface="Gill Sans"/>
                <a:ea typeface="Gill Sans"/>
                <a:cs typeface="Gill Sans"/>
                <a:sym typeface="Gill Sans"/>
              </a:rPr>
              <a:t>(Parte 2)</a:t>
            </a:r>
            <a:endParaRPr sz="2000">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4"/>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93" name="Google Shape;193;p34"/>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94" name="Google Shape;194;p34"/>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95" name="Google Shape;195;p34"/>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Aprendizaje profundo</a:t>
            </a:r>
            <a:endParaRPr b="1" sz="3800">
              <a:solidFill>
                <a:schemeClr val="accent5"/>
              </a:solidFill>
              <a:latin typeface="Calibri"/>
              <a:ea typeface="Calibri"/>
              <a:cs typeface="Calibri"/>
              <a:sym typeface="Calibri"/>
            </a:endParaRPr>
          </a:p>
        </p:txBody>
      </p:sp>
      <p:sp>
        <p:nvSpPr>
          <p:cNvPr id="196" name="Google Shape;196;p34"/>
          <p:cNvSpPr txBox="1"/>
          <p:nvPr/>
        </p:nvSpPr>
        <p:spPr>
          <a:xfrm>
            <a:off x="76200" y="1219200"/>
            <a:ext cx="8632500" cy="2360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Clr>
                <a:schemeClr val="dk1"/>
              </a:buClr>
              <a:buSzPts val="1100"/>
              <a:buFont typeface="Arial"/>
              <a:buNone/>
            </a:pPr>
            <a:r>
              <a:rPr lang="es-419" sz="1300">
                <a:solidFill>
                  <a:schemeClr val="dk1"/>
                </a:solidFill>
              </a:rPr>
              <a:t>Son la evolución de las redes neuronales artificiales, que aprovechan el abaratamiento de la tecnología y la mayor capacidad de ejecución, memoria y disco para explotar gran cantidad de datos en enormes redes neuronales, interconectándolas en diversas capas que pueden ejecutar en paralelo para realizar cálculos.</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Los algoritmos </a:t>
            </a:r>
            <a:r>
              <a:rPr b="1" lang="es-419" sz="1300">
                <a:solidFill>
                  <a:schemeClr val="dk1"/>
                </a:solidFill>
              </a:rPr>
              <a:t>más populares</a:t>
            </a:r>
            <a:r>
              <a:rPr lang="es-419" sz="1300">
                <a:solidFill>
                  <a:schemeClr val="dk1"/>
                </a:solidFill>
              </a:rPr>
              <a:t> de Deep Learning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Convolutional Neural Networks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Long Short Term Memory Neural Networks </a:t>
            </a:r>
            <a:endParaRPr sz="1300">
              <a:solidFill>
                <a:schemeClr val="dk1"/>
              </a:solidFill>
            </a:endParaRPr>
          </a:p>
        </p:txBody>
      </p:sp>
      <p:pic>
        <p:nvPicPr>
          <p:cNvPr id="197" name="Google Shape;197;p34"/>
          <p:cNvPicPr preferRelativeResize="0"/>
          <p:nvPr/>
        </p:nvPicPr>
        <p:blipFill>
          <a:blip r:embed="rId5">
            <a:alphaModFix/>
          </a:blip>
          <a:stretch>
            <a:fillRect/>
          </a:stretch>
        </p:blipFill>
        <p:spPr>
          <a:xfrm>
            <a:off x="5481200" y="2838150"/>
            <a:ext cx="2857500" cy="142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03" name="Google Shape;203;p35"/>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04" name="Google Shape;204;p35"/>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05" name="Google Shape;205;p35"/>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Algoritmos de reducción de dimensión</a:t>
            </a:r>
            <a:endParaRPr b="1" sz="3800">
              <a:solidFill>
                <a:schemeClr val="accent5"/>
              </a:solidFill>
              <a:latin typeface="Calibri"/>
              <a:ea typeface="Calibri"/>
              <a:cs typeface="Calibri"/>
              <a:sym typeface="Calibri"/>
            </a:endParaRPr>
          </a:p>
        </p:txBody>
      </p:sp>
      <p:sp>
        <p:nvSpPr>
          <p:cNvPr id="206" name="Google Shape;206;p35"/>
          <p:cNvSpPr txBox="1"/>
          <p:nvPr/>
        </p:nvSpPr>
        <p:spPr>
          <a:xfrm>
            <a:off x="76200" y="1219200"/>
            <a:ext cx="8632500" cy="2360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None/>
            </a:pPr>
            <a:r>
              <a:rPr lang="es-419" sz="1300">
                <a:solidFill>
                  <a:schemeClr val="dk1"/>
                </a:solidFill>
              </a:rPr>
              <a:t>Buscan explotar la estructura existente de manera no supervisada para simplificar los datos y reducirlos o comprimirlos. Son útiles para visualizar datos o para simplificar el conjunto de variables que luego pueda usar un algoritmo supervisado.</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Los más utilizados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Principal Component Analysis (PCA)</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u="sng">
                <a:solidFill>
                  <a:schemeClr val="hlink"/>
                </a:solidFill>
                <a:hlinkClick r:id="rId5"/>
              </a:rPr>
              <a:t>t-SNE</a:t>
            </a:r>
            <a:endParaRPr sz="1300">
              <a:solidFill>
                <a:schemeClr val="dk1"/>
              </a:solidFill>
            </a:endParaRPr>
          </a:p>
        </p:txBody>
      </p:sp>
      <p:pic>
        <p:nvPicPr>
          <p:cNvPr id="207" name="Google Shape;207;p35"/>
          <p:cNvPicPr preferRelativeResize="0"/>
          <p:nvPr/>
        </p:nvPicPr>
        <p:blipFill>
          <a:blip r:embed="rId6">
            <a:alphaModFix/>
          </a:blip>
          <a:stretch>
            <a:fillRect/>
          </a:stretch>
        </p:blipFill>
        <p:spPr>
          <a:xfrm>
            <a:off x="3849200" y="1904400"/>
            <a:ext cx="2518800" cy="1259400"/>
          </a:xfrm>
          <a:prstGeom prst="rect">
            <a:avLst/>
          </a:prstGeom>
          <a:noFill/>
          <a:ln>
            <a:noFill/>
          </a:ln>
        </p:spPr>
      </p:pic>
      <p:pic>
        <p:nvPicPr>
          <p:cNvPr id="208" name="Google Shape;208;p35"/>
          <p:cNvPicPr preferRelativeResize="0"/>
          <p:nvPr/>
        </p:nvPicPr>
        <p:blipFill>
          <a:blip r:embed="rId7">
            <a:alphaModFix/>
          </a:blip>
          <a:stretch>
            <a:fillRect/>
          </a:stretch>
        </p:blipFill>
        <p:spPr>
          <a:xfrm>
            <a:off x="6632306" y="2571750"/>
            <a:ext cx="2269575" cy="212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6"/>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14" name="Google Shape;214;p36"/>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15" name="Google Shape;215;p3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16" name="Google Shape;216;p36"/>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Procesamiento de lenguaje natural (NLP)</a:t>
            </a:r>
            <a:endParaRPr b="1" sz="3800">
              <a:solidFill>
                <a:schemeClr val="accent5"/>
              </a:solidFill>
              <a:latin typeface="Calibri"/>
              <a:ea typeface="Calibri"/>
              <a:cs typeface="Calibri"/>
              <a:sym typeface="Calibri"/>
            </a:endParaRPr>
          </a:p>
        </p:txBody>
      </p:sp>
      <p:sp>
        <p:nvSpPr>
          <p:cNvPr id="217" name="Google Shape;217;p36"/>
          <p:cNvSpPr txBox="1"/>
          <p:nvPr/>
        </p:nvSpPr>
        <p:spPr>
          <a:xfrm>
            <a:off x="76200" y="1219200"/>
            <a:ext cx="8632500" cy="3047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None/>
            </a:pPr>
            <a:r>
              <a:rPr lang="es-419" sz="1300">
                <a:solidFill>
                  <a:schemeClr val="dk1"/>
                </a:solidFill>
              </a:rPr>
              <a:t>El </a:t>
            </a:r>
            <a:r>
              <a:rPr b="1" lang="es-419" sz="1300">
                <a:solidFill>
                  <a:schemeClr val="dk1"/>
                </a:solidFill>
              </a:rPr>
              <a:t>Natural Language Processing</a:t>
            </a:r>
            <a:r>
              <a:rPr lang="es-419" sz="1300">
                <a:solidFill>
                  <a:schemeClr val="dk1"/>
                </a:solidFill>
              </a:rPr>
              <a:t> es una mezcla entre Data Science, Machine Learning y Lingüística. Tiene como objetivo comprender el lenguaje humano, tanto en textos como en discurso o voz. </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Permite analizar sintáctica o gramaticalmente miles contenidos, clasificar automáticamente en temas, programar chatbots y hasta generar poesía imitando a Shakespeare. </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También es común utilizarlo para el análisis de sentimientos en redes sociales, (por ejemplo con respecto a un figura pública o una arca) y para la traducción automática entre idiomas. </a:t>
            </a:r>
            <a:endParaRPr sz="1300">
              <a:solidFill>
                <a:schemeClr val="dk1"/>
              </a:solidFill>
            </a:endParaRPr>
          </a:p>
          <a:p>
            <a:pPr indent="0" lvl="0" marL="0" rtl="0" algn="l">
              <a:lnSpc>
                <a:spcPct val="100000"/>
              </a:lnSpc>
              <a:spcBef>
                <a:spcPts val="3800"/>
              </a:spcBef>
              <a:spcAft>
                <a:spcPts val="3800"/>
              </a:spcAft>
              <a:buNone/>
            </a:pPr>
            <a:r>
              <a:rPr lang="es-419" sz="1300">
                <a:solidFill>
                  <a:schemeClr val="dk1"/>
                </a:solidFill>
              </a:rPr>
              <a:t>Es la base del funcionamiento de los asistentes virtuales, como Siri o Alexa</a:t>
            </a:r>
            <a:endParaRPr sz="13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7"/>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23" name="Google Shape;223;p37"/>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24" name="Google Shape;224;p37"/>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25" name="Google Shape;225;p37"/>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Otros algoritmos</a:t>
            </a:r>
            <a:endParaRPr b="1" sz="3800">
              <a:solidFill>
                <a:schemeClr val="accent5"/>
              </a:solidFill>
              <a:latin typeface="Calibri"/>
              <a:ea typeface="Calibri"/>
              <a:cs typeface="Calibri"/>
              <a:sym typeface="Calibri"/>
            </a:endParaRPr>
          </a:p>
        </p:txBody>
      </p:sp>
      <p:sp>
        <p:nvSpPr>
          <p:cNvPr id="226" name="Google Shape;226;p37"/>
          <p:cNvSpPr txBox="1"/>
          <p:nvPr/>
        </p:nvSpPr>
        <p:spPr>
          <a:xfrm>
            <a:off x="76200" y="1219200"/>
            <a:ext cx="86325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Aprendizaje por Reglas de Asociación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Computer Vision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Sistemas de Recomendación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Aprendizaje por Refuerzo</a:t>
            </a:r>
            <a:endParaRPr sz="1300">
              <a:solidFill>
                <a:schemeClr val="dk1"/>
              </a:solidFill>
            </a:endParaRPr>
          </a:p>
        </p:txBody>
      </p:sp>
      <p:pic>
        <p:nvPicPr>
          <p:cNvPr id="227" name="Google Shape;227;p37"/>
          <p:cNvPicPr preferRelativeResize="0"/>
          <p:nvPr/>
        </p:nvPicPr>
        <p:blipFill rotWithShape="1">
          <a:blip r:embed="rId5">
            <a:alphaModFix/>
          </a:blip>
          <a:srcRect b="17648" l="0" r="0" t="0"/>
          <a:stretch/>
        </p:blipFill>
        <p:spPr>
          <a:xfrm>
            <a:off x="4296850" y="916075"/>
            <a:ext cx="4064901" cy="1642425"/>
          </a:xfrm>
          <a:prstGeom prst="rect">
            <a:avLst/>
          </a:prstGeom>
          <a:noFill/>
          <a:ln>
            <a:noFill/>
          </a:ln>
        </p:spPr>
      </p:pic>
      <p:pic>
        <p:nvPicPr>
          <p:cNvPr id="228" name="Google Shape;228;p37"/>
          <p:cNvPicPr preferRelativeResize="0"/>
          <p:nvPr/>
        </p:nvPicPr>
        <p:blipFill>
          <a:blip r:embed="rId6">
            <a:alphaModFix/>
          </a:blip>
          <a:stretch>
            <a:fillRect/>
          </a:stretch>
        </p:blipFill>
        <p:spPr>
          <a:xfrm>
            <a:off x="4990150" y="2634700"/>
            <a:ext cx="3372526" cy="1929625"/>
          </a:xfrm>
          <a:prstGeom prst="rect">
            <a:avLst/>
          </a:prstGeom>
          <a:noFill/>
          <a:ln>
            <a:noFill/>
          </a:ln>
        </p:spPr>
      </p:pic>
      <p:pic>
        <p:nvPicPr>
          <p:cNvPr id="229" name="Google Shape;229;p37"/>
          <p:cNvPicPr preferRelativeResize="0"/>
          <p:nvPr/>
        </p:nvPicPr>
        <p:blipFill>
          <a:blip r:embed="rId7">
            <a:alphaModFix/>
          </a:blip>
          <a:stretch>
            <a:fillRect/>
          </a:stretch>
        </p:blipFill>
        <p:spPr>
          <a:xfrm>
            <a:off x="700925" y="2571750"/>
            <a:ext cx="3366198" cy="1817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35" name="Google Shape;235;p38"/>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36" name="Google Shape;236;p38"/>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Conocimientos básicos</a:t>
            </a:r>
            <a:endParaRPr b="1" sz="3800">
              <a:solidFill>
                <a:schemeClr val="accent5"/>
              </a:solidFill>
              <a:latin typeface="Calibri"/>
              <a:ea typeface="Calibri"/>
              <a:cs typeface="Calibri"/>
              <a:sym typeface="Calibri"/>
            </a:endParaRPr>
          </a:p>
        </p:txBody>
      </p:sp>
      <p:sp>
        <p:nvSpPr>
          <p:cNvPr id="237" name="Google Shape;237;p38"/>
          <p:cNvSpPr txBox="1"/>
          <p:nvPr/>
        </p:nvSpPr>
        <p:spPr>
          <a:xfrm>
            <a:off x="76200" y="1524000"/>
            <a:ext cx="8632500" cy="1765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3800"/>
              </a:spcBef>
              <a:spcAft>
                <a:spcPts val="0"/>
              </a:spcAft>
              <a:buClr>
                <a:schemeClr val="dk1"/>
              </a:buClr>
              <a:buSzPts val="1300"/>
              <a:buChar char="●"/>
            </a:pPr>
            <a:r>
              <a:rPr b="1" lang="es-419" sz="1300">
                <a:solidFill>
                  <a:schemeClr val="dk1"/>
                </a:solidFill>
              </a:rPr>
              <a:t>Algebra lineal: </a:t>
            </a:r>
            <a:r>
              <a:rPr lang="es-419" sz="1300">
                <a:solidFill>
                  <a:schemeClr val="dk1"/>
                </a:solidFill>
              </a:rPr>
              <a:t>entender lo relacionado a vectores, matrices y tensores, ya que de este modo se representan los datos.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419" sz="1300">
                <a:solidFill>
                  <a:schemeClr val="dk1"/>
                </a:solidFill>
              </a:rPr>
              <a:t>Estadística: </a:t>
            </a:r>
            <a:r>
              <a:rPr lang="es-419" sz="1300">
                <a:solidFill>
                  <a:schemeClr val="dk1"/>
                </a:solidFill>
              </a:rPr>
              <a:t>es necesario conocer sobre medidas de tendencia central, distribuciones de probabilidad, análisis de correlación, pruebas de hipótesis, entre otros temas.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419" sz="1300">
                <a:solidFill>
                  <a:schemeClr val="dk1"/>
                </a:solidFill>
              </a:rPr>
              <a:t>Optimización: </a:t>
            </a:r>
            <a:r>
              <a:rPr lang="es-419" sz="1300">
                <a:solidFill>
                  <a:schemeClr val="dk1"/>
                </a:solidFill>
              </a:rPr>
              <a:t>hay que entender cómo encontrar mínimos y/o máximos de una función objetivo.</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s-419" sz="1300">
                <a:solidFill>
                  <a:schemeClr val="dk1"/>
                </a:solidFill>
              </a:rPr>
              <a:t>Programación:</a:t>
            </a:r>
            <a:r>
              <a:rPr lang="es-419" sz="1300">
                <a:solidFill>
                  <a:schemeClr val="dk1"/>
                </a:solidFill>
              </a:rPr>
              <a:t> para implementar estos algoritmos. Actualmente, los lenguajes de programación que están siendo empleados con mayor frecuencia son Python y R.</a:t>
            </a:r>
            <a:endParaRPr sz="13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43" name="Google Shape;243;p39"/>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44" name="Google Shape;244;p39"/>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Álgebra</a:t>
            </a:r>
            <a:endParaRPr b="1" sz="3800">
              <a:solidFill>
                <a:schemeClr val="accent5"/>
              </a:solidFill>
              <a:latin typeface="Calibri"/>
              <a:ea typeface="Calibri"/>
              <a:cs typeface="Calibri"/>
              <a:sym typeface="Calibri"/>
            </a:endParaRPr>
          </a:p>
        </p:txBody>
      </p:sp>
      <p:pic>
        <p:nvPicPr>
          <p:cNvPr id="245" name="Google Shape;245;p39"/>
          <p:cNvPicPr preferRelativeResize="0"/>
          <p:nvPr/>
        </p:nvPicPr>
        <p:blipFill>
          <a:blip r:embed="rId4">
            <a:alphaModFix/>
          </a:blip>
          <a:stretch>
            <a:fillRect/>
          </a:stretch>
        </p:blipFill>
        <p:spPr>
          <a:xfrm>
            <a:off x="2688175" y="901350"/>
            <a:ext cx="3120725" cy="842400"/>
          </a:xfrm>
          <a:prstGeom prst="rect">
            <a:avLst/>
          </a:prstGeom>
          <a:noFill/>
          <a:ln>
            <a:noFill/>
          </a:ln>
        </p:spPr>
      </p:pic>
      <p:pic>
        <p:nvPicPr>
          <p:cNvPr id="246" name="Google Shape;246;p39"/>
          <p:cNvPicPr preferRelativeResize="0"/>
          <p:nvPr/>
        </p:nvPicPr>
        <p:blipFill rotWithShape="1">
          <a:blip r:embed="rId5">
            <a:alphaModFix/>
          </a:blip>
          <a:srcRect b="8805" l="0" r="0" t="9886"/>
          <a:stretch/>
        </p:blipFill>
        <p:spPr>
          <a:xfrm>
            <a:off x="2555975" y="2068175"/>
            <a:ext cx="4281324" cy="2409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52" name="Google Shape;252;p40"/>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53" name="Google Shape;253;p40"/>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Estadística</a:t>
            </a:r>
            <a:endParaRPr b="1" sz="3800">
              <a:solidFill>
                <a:schemeClr val="accent5"/>
              </a:solidFill>
              <a:latin typeface="Calibri"/>
              <a:ea typeface="Calibri"/>
              <a:cs typeface="Calibri"/>
              <a:sym typeface="Calibri"/>
            </a:endParaRPr>
          </a:p>
        </p:txBody>
      </p:sp>
      <p:sp>
        <p:nvSpPr>
          <p:cNvPr id="254" name="Google Shape;254;p40"/>
          <p:cNvSpPr txBox="1"/>
          <p:nvPr/>
        </p:nvSpPr>
        <p:spPr>
          <a:xfrm>
            <a:off x="188375" y="983950"/>
            <a:ext cx="89112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00"/>
              <a:t>El campo de la estadística se puede definir como una rama especializada de las matemáticas que consta de marcos</a:t>
            </a:r>
            <a:endParaRPr sz="1300"/>
          </a:p>
          <a:p>
            <a:pPr indent="0" lvl="0" marL="0" rtl="0" algn="l">
              <a:spcBef>
                <a:spcPts val="0"/>
              </a:spcBef>
              <a:spcAft>
                <a:spcPts val="0"/>
              </a:spcAft>
              <a:buClr>
                <a:schemeClr val="dk1"/>
              </a:buClr>
              <a:buSzPts val="1100"/>
              <a:buFont typeface="Arial"/>
              <a:buNone/>
            </a:pPr>
            <a:r>
              <a:rPr lang="es-419" sz="1300"/>
              <a:t>y metodologías para recopilar, organizar, analizar, interpretar y presentar datos. Generalmente esto cae más bajo</a:t>
            </a:r>
            <a:endParaRPr sz="1300"/>
          </a:p>
          <a:p>
            <a:pPr indent="0" lvl="0" marL="0" rtl="0" algn="l">
              <a:spcBef>
                <a:spcPts val="0"/>
              </a:spcBef>
              <a:spcAft>
                <a:spcPts val="0"/>
              </a:spcAft>
              <a:buClr>
                <a:schemeClr val="dk1"/>
              </a:buClr>
              <a:buSzPts val="1100"/>
              <a:buFont typeface="Arial"/>
              <a:buNone/>
            </a:pPr>
            <a:r>
              <a:rPr lang="es-419" sz="1300"/>
              <a:t>matemática aplicada y toma prestados conceptos del álgebra lineal, distribuciones, teoría de probabilidad y</a:t>
            </a:r>
            <a:endParaRPr sz="1300"/>
          </a:p>
          <a:p>
            <a:pPr indent="0" lvl="0" marL="0" rtl="0" algn="l">
              <a:spcBef>
                <a:spcPts val="0"/>
              </a:spcBef>
              <a:spcAft>
                <a:spcPts val="0"/>
              </a:spcAft>
              <a:buClr>
                <a:schemeClr val="dk1"/>
              </a:buClr>
              <a:buSzPts val="1100"/>
              <a:buFont typeface="Arial"/>
              <a:buNone/>
            </a:pPr>
            <a:r>
              <a:rPr lang="es-419" sz="1300"/>
              <a:t>metodologías inferenciales. </a:t>
            </a:r>
            <a:endParaRPr sz="1300"/>
          </a:p>
          <a:p>
            <a:pPr indent="0" lvl="0" marL="0" rtl="0" algn="l">
              <a:spcBef>
                <a:spcPts val="0"/>
              </a:spcBef>
              <a:spcAft>
                <a:spcPts val="0"/>
              </a:spcAft>
              <a:buNone/>
            </a:pPr>
            <a:r>
              <a:t/>
            </a:r>
            <a:endParaRPr sz="1300"/>
          </a:p>
          <a:p>
            <a:pPr indent="0" lvl="0" marL="0" rtl="0" algn="l">
              <a:spcBef>
                <a:spcPts val="0"/>
              </a:spcBef>
              <a:spcAft>
                <a:spcPts val="0"/>
              </a:spcAft>
              <a:buClr>
                <a:schemeClr val="dk1"/>
              </a:buClr>
              <a:buSzPts val="1100"/>
              <a:buFont typeface="Arial"/>
              <a:buNone/>
            </a:pPr>
            <a:r>
              <a:rPr b="1" lang="es-419" sz="1300"/>
              <a:t>Estadísticas descriptiva</a:t>
            </a:r>
            <a:endParaRPr b="1"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rPr lang="es-419" sz="1300"/>
              <a:t>Medidas de resumen para describir y comprender mejor los datos (media, mediana, moda, asimetría, curtosis, desviación estándar, varianza, etc.)</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rPr b="1" lang="es-419" sz="1300"/>
              <a:t>Estadística inferencial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lang="es-419" sz="1300"/>
              <a:t>Se usa cuando queremos probar hipótesis, obtener inferencias y conclusiones sobre diversas características de nuestra muestra de datos o población. Marcos y técnicas como prueba de hipótesis, el análisis de correlación y regresión, la previsión y las predicciones se utilizan normalmente para este tipo de estadística</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1"/>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60" name="Google Shape;260;p41"/>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61" name="Google Shape;261;p41"/>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Estadística</a:t>
            </a:r>
            <a:endParaRPr b="1" sz="3800">
              <a:solidFill>
                <a:schemeClr val="accent5"/>
              </a:solidFill>
              <a:latin typeface="Calibri"/>
              <a:ea typeface="Calibri"/>
              <a:cs typeface="Calibri"/>
              <a:sym typeface="Calibri"/>
            </a:endParaRPr>
          </a:p>
        </p:txBody>
      </p:sp>
      <p:sp>
        <p:nvSpPr>
          <p:cNvPr id="262" name="Google Shape;262;p41"/>
          <p:cNvSpPr txBox="1"/>
          <p:nvPr/>
        </p:nvSpPr>
        <p:spPr>
          <a:xfrm>
            <a:off x="188375" y="983950"/>
            <a:ext cx="89112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t>Variable aleatoria</a:t>
            </a:r>
            <a:endParaRPr b="1" sz="1300"/>
          </a:p>
          <a:p>
            <a:pPr indent="0" lvl="0" marL="0" rtl="0" algn="l">
              <a:spcBef>
                <a:spcPts val="0"/>
              </a:spcBef>
              <a:spcAft>
                <a:spcPts val="0"/>
              </a:spcAft>
              <a:buNone/>
            </a:pPr>
            <a:r>
              <a:rPr lang="es-419" sz="1300"/>
              <a:t>Utilizada con frecuencia en la medición de probabilidad e incertidumbre, una variable aleatoria es básicamente una variable que puede tomar varios valores al azar. Estas variables pueden ser de tipo discreto o continuo.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s-419" sz="1300"/>
              <a:t>Distribución de probabilidad</a:t>
            </a:r>
            <a:endParaRPr b="1" sz="1300"/>
          </a:p>
          <a:p>
            <a:pPr indent="0" lvl="0" marL="0" rtl="0" algn="l">
              <a:spcBef>
                <a:spcPts val="0"/>
              </a:spcBef>
              <a:spcAft>
                <a:spcPts val="0"/>
              </a:spcAft>
              <a:buNone/>
            </a:pPr>
            <a:r>
              <a:rPr lang="es-419" sz="1300"/>
              <a:t>Una distribución de probabilidad es una distribución o arreglo que describe la probabilidad de una variable aleatoria.</a:t>
            </a:r>
            <a:endParaRPr sz="1300"/>
          </a:p>
          <a:p>
            <a:pPr indent="0" lvl="0" marL="0" rtl="0" algn="l">
              <a:spcBef>
                <a:spcPts val="0"/>
              </a:spcBef>
              <a:spcAft>
                <a:spcPts val="0"/>
              </a:spcAft>
              <a:buNone/>
            </a:pPr>
            <a:r>
              <a:rPr lang="es-419" sz="1300"/>
              <a:t>o variables para asumir cada uno de sus estados probables. Por lo general, hay dos tipos principales de distribuciones dependiendo de si la variable discreta o continua.</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s-419" sz="1300"/>
              <a:t>Función de probabilidad</a:t>
            </a:r>
            <a:endParaRPr b="1" sz="1300"/>
          </a:p>
          <a:p>
            <a:pPr indent="0" lvl="0" marL="0" rtl="0" algn="l">
              <a:spcBef>
                <a:spcPts val="0"/>
              </a:spcBef>
              <a:spcAft>
                <a:spcPts val="0"/>
              </a:spcAft>
              <a:buNone/>
            </a:pPr>
            <a:r>
              <a:rPr lang="es-419" sz="1300"/>
              <a:t>Es una distribución de probabilidad sobre variables aleatorias discretas.</a:t>
            </a:r>
            <a:endParaRPr sz="1300"/>
          </a:p>
          <a:p>
            <a:pPr indent="0" lvl="0" marL="0" rtl="0" algn="l">
              <a:spcBef>
                <a:spcPts val="0"/>
              </a:spcBef>
              <a:spcAft>
                <a:spcPts val="0"/>
              </a:spcAft>
              <a:buNone/>
            </a:pPr>
            <a:r>
              <a:rPr lang="es-419" sz="1300"/>
              <a:t>Los ejemplos populares incluyen las distribuciones de Poisson y binomial.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s-419" sz="1300"/>
              <a:t>Función de densidad de probabilidad</a:t>
            </a:r>
            <a:endParaRPr b="1" sz="1300"/>
          </a:p>
          <a:p>
            <a:pPr indent="0" lvl="0" marL="0" rtl="0" algn="l">
              <a:spcBef>
                <a:spcPts val="0"/>
              </a:spcBef>
              <a:spcAft>
                <a:spcPts val="0"/>
              </a:spcAft>
              <a:buNone/>
            </a:pPr>
            <a:r>
              <a:rPr lang="es-419" sz="1300"/>
              <a:t>Es una distribución de probabilidad sobre variables aleatorias continuas.</a:t>
            </a:r>
            <a:endParaRPr sz="1300"/>
          </a:p>
          <a:p>
            <a:pPr indent="0" lvl="0" marL="0" rtl="0" algn="l">
              <a:spcBef>
                <a:spcPts val="0"/>
              </a:spcBef>
              <a:spcAft>
                <a:spcPts val="0"/>
              </a:spcAft>
              <a:buNone/>
            </a:pPr>
            <a:r>
              <a:rPr lang="es-419" sz="1300"/>
              <a:t>Los ejemplos populares incluyen las distribuciones T normal, uniforme y de estudiante.</a:t>
            </a:r>
            <a:endParaRPr sz="1300"/>
          </a:p>
          <a:p>
            <a:pPr indent="0" lvl="0" marL="0" rtl="0" algn="l">
              <a:spcBef>
                <a:spcPts val="0"/>
              </a:spcBef>
              <a:spcAft>
                <a:spcPts val="0"/>
              </a:spcAft>
              <a:buNone/>
            </a:pPr>
            <a:r>
              <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68" name="Google Shape;268;p4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69" name="Google Shape;269;p42"/>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Estadística</a:t>
            </a:r>
            <a:endParaRPr b="1" sz="3800">
              <a:solidFill>
                <a:schemeClr val="accent5"/>
              </a:solidFill>
              <a:latin typeface="Calibri"/>
              <a:ea typeface="Calibri"/>
              <a:cs typeface="Calibri"/>
              <a:sym typeface="Calibri"/>
            </a:endParaRPr>
          </a:p>
        </p:txBody>
      </p:sp>
      <p:sp>
        <p:nvSpPr>
          <p:cNvPr id="270" name="Google Shape;270;p42"/>
          <p:cNvSpPr txBox="1"/>
          <p:nvPr/>
        </p:nvSpPr>
        <p:spPr>
          <a:xfrm>
            <a:off x="35975" y="983950"/>
            <a:ext cx="8911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a:solidFill>
                  <a:schemeClr val="dk1"/>
                </a:solidFill>
              </a:rPr>
              <a:t>Probabilidad marginal</a:t>
            </a:r>
            <a:endParaRPr b="1" sz="1300">
              <a:solidFill>
                <a:schemeClr val="dk1"/>
              </a:solidFill>
            </a:endParaRPr>
          </a:p>
          <a:p>
            <a:pPr indent="0" lvl="0" marL="0" rtl="0" algn="l">
              <a:spcBef>
                <a:spcPts val="0"/>
              </a:spcBef>
              <a:spcAft>
                <a:spcPts val="0"/>
              </a:spcAft>
              <a:buNone/>
            </a:pPr>
            <a:r>
              <a:rPr lang="es-419" sz="1300">
                <a:solidFill>
                  <a:schemeClr val="dk1"/>
                </a:solidFill>
              </a:rPr>
              <a:t>La regla de probabilidad marginal se usa cuando ya tenemos la distribución de probabilidad para un conjunto de</a:t>
            </a:r>
            <a:endParaRPr sz="1300">
              <a:solidFill>
                <a:schemeClr val="dk1"/>
              </a:solidFill>
            </a:endParaRPr>
          </a:p>
          <a:p>
            <a:pPr indent="0" lvl="0" marL="0" rtl="0" algn="l">
              <a:spcBef>
                <a:spcPts val="0"/>
              </a:spcBef>
              <a:spcAft>
                <a:spcPts val="0"/>
              </a:spcAft>
              <a:buNone/>
            </a:pPr>
            <a:r>
              <a:rPr lang="es-419" sz="1300">
                <a:solidFill>
                  <a:schemeClr val="dk1"/>
                </a:solidFill>
              </a:rPr>
              <a:t>variables y queremos calcular la distribución de probabilidad para un subconjunto de estas variables aleatorias. </a:t>
            </a:r>
            <a:endParaRPr sz="1300"/>
          </a:p>
        </p:txBody>
      </p:sp>
      <p:pic>
        <p:nvPicPr>
          <p:cNvPr id="271" name="Google Shape;271;p42"/>
          <p:cNvPicPr preferRelativeResize="0"/>
          <p:nvPr/>
        </p:nvPicPr>
        <p:blipFill>
          <a:blip r:embed="rId4">
            <a:alphaModFix/>
          </a:blip>
          <a:stretch>
            <a:fillRect/>
          </a:stretch>
        </p:blipFill>
        <p:spPr>
          <a:xfrm>
            <a:off x="2713525" y="1934975"/>
            <a:ext cx="3556106" cy="2669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3"/>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77" name="Google Shape;277;p43"/>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78" name="Google Shape;278;p43"/>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Estadística</a:t>
            </a:r>
            <a:endParaRPr b="1" sz="3800">
              <a:solidFill>
                <a:schemeClr val="accent5"/>
              </a:solidFill>
              <a:latin typeface="Calibri"/>
              <a:ea typeface="Calibri"/>
              <a:cs typeface="Calibri"/>
              <a:sym typeface="Calibri"/>
            </a:endParaRPr>
          </a:p>
        </p:txBody>
      </p:sp>
      <p:pic>
        <p:nvPicPr>
          <p:cNvPr id="279" name="Google Shape;279;p43"/>
          <p:cNvPicPr preferRelativeResize="0"/>
          <p:nvPr/>
        </p:nvPicPr>
        <p:blipFill>
          <a:blip r:embed="rId4">
            <a:alphaModFix/>
          </a:blip>
          <a:stretch>
            <a:fillRect/>
          </a:stretch>
        </p:blipFill>
        <p:spPr>
          <a:xfrm>
            <a:off x="1114100" y="865375"/>
            <a:ext cx="6672175" cy="374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6"/>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15" name="Google Shape;115;p26"/>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16" name="Google Shape;116;p2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17" name="Google Shape;117;p26"/>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Font typeface="Calibri"/>
              <a:buNone/>
            </a:pPr>
            <a:r>
              <a:rPr b="1" lang="es-419" sz="3800">
                <a:solidFill>
                  <a:schemeClr val="accent5"/>
                </a:solidFill>
                <a:latin typeface="Calibri"/>
                <a:ea typeface="Calibri"/>
                <a:cs typeface="Calibri"/>
                <a:sym typeface="Calibri"/>
              </a:rPr>
              <a:t>Definición</a:t>
            </a:r>
            <a:endParaRPr b="1" sz="3800">
              <a:solidFill>
                <a:schemeClr val="accent5"/>
              </a:solidFill>
              <a:latin typeface="Calibri"/>
              <a:ea typeface="Calibri"/>
              <a:cs typeface="Calibri"/>
              <a:sym typeface="Calibri"/>
            </a:endParaRPr>
          </a:p>
        </p:txBody>
      </p:sp>
      <p:sp>
        <p:nvSpPr>
          <p:cNvPr id="118" name="Google Shape;118;p26"/>
          <p:cNvSpPr txBox="1"/>
          <p:nvPr/>
        </p:nvSpPr>
        <p:spPr>
          <a:xfrm>
            <a:off x="1312825" y="1955650"/>
            <a:ext cx="637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000">
                <a:solidFill>
                  <a:schemeClr val="dk1"/>
                </a:solidFill>
              </a:rPr>
              <a:t>Algoritmo</a:t>
            </a:r>
            <a:r>
              <a:rPr lang="es-419" sz="2000">
                <a:solidFill>
                  <a:schemeClr val="dk1"/>
                </a:solidFill>
              </a:rPr>
              <a:t>: Conjunto ordenado y finito de operaciones que permite hallar la solución de un problema</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85" name="Google Shape;285;p44"/>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86" name="Google Shape;286;p44"/>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Estadística</a:t>
            </a:r>
            <a:endParaRPr b="1" sz="3800">
              <a:solidFill>
                <a:schemeClr val="accent5"/>
              </a:solidFill>
              <a:latin typeface="Calibri"/>
              <a:ea typeface="Calibri"/>
              <a:cs typeface="Calibri"/>
              <a:sym typeface="Calibri"/>
            </a:endParaRPr>
          </a:p>
        </p:txBody>
      </p:sp>
      <p:pic>
        <p:nvPicPr>
          <p:cNvPr id="287" name="Google Shape;287;p44"/>
          <p:cNvPicPr preferRelativeResize="0"/>
          <p:nvPr/>
        </p:nvPicPr>
        <p:blipFill rotWithShape="1">
          <a:blip r:embed="rId4">
            <a:alphaModFix/>
          </a:blip>
          <a:srcRect b="7846" l="0" r="0" t="-930"/>
          <a:stretch/>
        </p:blipFill>
        <p:spPr>
          <a:xfrm>
            <a:off x="4432403" y="954325"/>
            <a:ext cx="4469000" cy="3577700"/>
          </a:xfrm>
          <a:prstGeom prst="rect">
            <a:avLst/>
          </a:prstGeom>
          <a:noFill/>
          <a:ln>
            <a:noFill/>
          </a:ln>
        </p:spPr>
      </p:pic>
      <p:pic>
        <p:nvPicPr>
          <p:cNvPr id="288" name="Google Shape;288;p44"/>
          <p:cNvPicPr preferRelativeResize="0"/>
          <p:nvPr/>
        </p:nvPicPr>
        <p:blipFill>
          <a:blip r:embed="rId5">
            <a:alphaModFix/>
          </a:blip>
          <a:stretch>
            <a:fillRect/>
          </a:stretch>
        </p:blipFill>
        <p:spPr>
          <a:xfrm>
            <a:off x="1046400" y="2421025"/>
            <a:ext cx="2133600" cy="419100"/>
          </a:xfrm>
          <a:prstGeom prst="rect">
            <a:avLst/>
          </a:prstGeom>
          <a:noFill/>
          <a:ln>
            <a:noFill/>
          </a:ln>
        </p:spPr>
      </p:pic>
      <p:sp>
        <p:nvSpPr>
          <p:cNvPr id="289" name="Google Shape;289;p44"/>
          <p:cNvSpPr txBox="1"/>
          <p:nvPr/>
        </p:nvSpPr>
        <p:spPr>
          <a:xfrm>
            <a:off x="71950" y="3204525"/>
            <a:ext cx="42264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3800"/>
              </a:spcBef>
              <a:spcAft>
                <a:spcPts val="0"/>
              </a:spcAft>
              <a:buClr>
                <a:schemeClr val="dk1"/>
              </a:buClr>
              <a:buSzPts val="1100"/>
              <a:buChar char="●"/>
            </a:pPr>
            <a:r>
              <a:rPr lang="es-419" sz="1100">
                <a:solidFill>
                  <a:schemeClr val="dk1"/>
                </a:solidFill>
              </a:rPr>
              <a:t>{A</a:t>
            </a:r>
            <a:r>
              <a:rPr baseline="-25000" lang="es-419" sz="1100">
                <a:solidFill>
                  <a:schemeClr val="dk1"/>
                </a:solidFill>
              </a:rPr>
              <a:t>1</a:t>
            </a:r>
            <a:r>
              <a:rPr lang="es-419" sz="1100">
                <a:solidFill>
                  <a:schemeClr val="dk1"/>
                </a:solidFill>
              </a:rPr>
              <a:t>, A</a:t>
            </a:r>
            <a:r>
              <a:rPr baseline="-25000" lang="es-419" sz="1100">
                <a:solidFill>
                  <a:schemeClr val="dk1"/>
                </a:solidFill>
              </a:rPr>
              <a:t>2</a:t>
            </a:r>
            <a:r>
              <a:rPr lang="es-419" sz="1100">
                <a:solidFill>
                  <a:schemeClr val="dk1"/>
                </a:solidFill>
              </a:rPr>
              <a:t>, A</a:t>
            </a:r>
            <a:r>
              <a:rPr baseline="-25000" lang="es-419" sz="1100">
                <a:solidFill>
                  <a:schemeClr val="dk1"/>
                </a:solidFill>
              </a:rPr>
              <a:t>3</a:t>
            </a:r>
            <a:r>
              <a:rPr lang="es-419" sz="1100">
                <a:solidFill>
                  <a:schemeClr val="dk1"/>
                </a:solidFill>
              </a:rPr>
              <a:t>,....., A</a:t>
            </a:r>
            <a:r>
              <a:rPr baseline="-25000" lang="es-419" sz="1100">
                <a:solidFill>
                  <a:schemeClr val="dk1"/>
                </a:solidFill>
              </a:rPr>
              <a:t>n</a:t>
            </a:r>
            <a:r>
              <a:rPr lang="es-419" sz="1100">
                <a:solidFill>
                  <a:schemeClr val="dk1"/>
                </a:solidFill>
              </a:rPr>
              <a:t>} es un sistema completo de sucesos y se conocen las probabilidades P(A</a:t>
            </a:r>
            <a:r>
              <a:rPr baseline="-25000" lang="es-419" sz="1100">
                <a:solidFill>
                  <a:schemeClr val="dk1"/>
                </a:solidFill>
              </a:rPr>
              <a:t>i</a:t>
            </a:r>
            <a:r>
              <a:rPr lang="es-419" sz="1100">
                <a:solidFill>
                  <a:schemeClr val="dk1"/>
                </a:solidFill>
              </a:rPr>
              <a:t>) (probabilidades a </a:t>
            </a:r>
            <a:r>
              <a:rPr i="1" lang="es-419" sz="1100">
                <a:solidFill>
                  <a:schemeClr val="dk1"/>
                </a:solidFill>
              </a:rPr>
              <a:t>priori</a:t>
            </a:r>
            <a:r>
              <a:rPr lang="es-419"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B es un suceso cualquiera y P(B / A</a:t>
            </a:r>
            <a:r>
              <a:rPr baseline="-25000" lang="es-419" sz="1100">
                <a:solidFill>
                  <a:schemeClr val="dk1"/>
                </a:solidFill>
              </a:rPr>
              <a:t>i</a:t>
            </a:r>
            <a:r>
              <a:rPr lang="es-419" sz="1100">
                <a:solidFill>
                  <a:schemeClr val="dk1"/>
                </a:solidFill>
              </a:rPr>
              <a:t>) es conocida, por lo tanto también se conoce P(B).</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P(</a:t>
            </a:r>
            <a:r>
              <a:rPr lang="es-419" sz="1100">
                <a:solidFill>
                  <a:schemeClr val="dk1"/>
                </a:solidFill>
              </a:rPr>
              <a:t>A</a:t>
            </a:r>
            <a:r>
              <a:rPr baseline="-25000" lang="es-419" sz="1100">
                <a:solidFill>
                  <a:schemeClr val="dk1"/>
                </a:solidFill>
              </a:rPr>
              <a:t>i </a:t>
            </a:r>
            <a:r>
              <a:rPr lang="es-419" sz="1100">
                <a:solidFill>
                  <a:schemeClr val="dk1"/>
                </a:solidFill>
              </a:rPr>
              <a:t>/ B) es la probabilidad a </a:t>
            </a:r>
            <a:r>
              <a:rPr i="1" lang="es-419" sz="1100">
                <a:solidFill>
                  <a:schemeClr val="dk1"/>
                </a:solidFill>
              </a:rPr>
              <a:t>posteriori</a:t>
            </a:r>
            <a:r>
              <a:rPr lang="es-419" sz="1100">
                <a:solidFill>
                  <a:schemeClr val="dk1"/>
                </a:solidFill>
              </a:rPr>
              <a:t> a calcular.</a:t>
            </a:r>
            <a:endParaRPr sz="1100">
              <a:solidFill>
                <a:schemeClr val="dk1"/>
              </a:solidFill>
            </a:endParaRPr>
          </a:p>
        </p:txBody>
      </p:sp>
      <p:sp>
        <p:nvSpPr>
          <p:cNvPr id="290" name="Google Shape;290;p44"/>
          <p:cNvSpPr txBox="1"/>
          <p:nvPr/>
        </p:nvSpPr>
        <p:spPr>
          <a:xfrm>
            <a:off x="1267900" y="1519675"/>
            <a:ext cx="24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Calibri"/>
                <a:ea typeface="Calibri"/>
                <a:cs typeface="Calibri"/>
                <a:sym typeface="Calibri"/>
              </a:rPr>
              <a:t>Teorema de Bayes</a:t>
            </a:r>
            <a:endParaRPr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5"/>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96" name="Google Shape;296;p45"/>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297" name="Google Shape;297;p45"/>
          <p:cNvSpPr txBox="1"/>
          <p:nvPr>
            <p:ph type="title"/>
          </p:nvPr>
        </p:nvSpPr>
        <p:spPr>
          <a:xfrm>
            <a:off x="2692925" y="179925"/>
            <a:ext cx="64512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Herramientas de Machine Learning</a:t>
            </a:r>
            <a:endParaRPr b="1" sz="3800">
              <a:solidFill>
                <a:schemeClr val="accent5"/>
              </a:solidFill>
              <a:latin typeface="Calibri"/>
              <a:ea typeface="Calibri"/>
              <a:cs typeface="Calibri"/>
              <a:sym typeface="Calibri"/>
            </a:endParaRPr>
          </a:p>
        </p:txBody>
      </p:sp>
      <p:pic>
        <p:nvPicPr>
          <p:cNvPr id="298" name="Google Shape;298;p45"/>
          <p:cNvPicPr preferRelativeResize="0"/>
          <p:nvPr/>
        </p:nvPicPr>
        <p:blipFill>
          <a:blip r:embed="rId4">
            <a:alphaModFix/>
          </a:blip>
          <a:stretch>
            <a:fillRect/>
          </a:stretch>
        </p:blipFill>
        <p:spPr>
          <a:xfrm>
            <a:off x="152400" y="829425"/>
            <a:ext cx="5765002" cy="3828325"/>
          </a:xfrm>
          <a:prstGeom prst="rect">
            <a:avLst/>
          </a:prstGeom>
          <a:noFill/>
          <a:ln>
            <a:noFill/>
          </a:ln>
        </p:spPr>
      </p:pic>
      <p:pic>
        <p:nvPicPr>
          <p:cNvPr id="299" name="Google Shape;299;p45"/>
          <p:cNvPicPr preferRelativeResize="0"/>
          <p:nvPr/>
        </p:nvPicPr>
        <p:blipFill>
          <a:blip r:embed="rId5">
            <a:alphaModFix/>
          </a:blip>
          <a:stretch>
            <a:fillRect/>
          </a:stretch>
        </p:blipFill>
        <p:spPr>
          <a:xfrm>
            <a:off x="6023202" y="1609875"/>
            <a:ext cx="2921799" cy="2921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6"/>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305" name="Google Shape;305;p4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306" name="Google Shape;306;p46"/>
          <p:cNvSpPr txBox="1"/>
          <p:nvPr>
            <p:ph type="title"/>
          </p:nvPr>
        </p:nvSpPr>
        <p:spPr>
          <a:xfrm>
            <a:off x="2692925" y="179925"/>
            <a:ext cx="64512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Herramientas de Machine Learning</a:t>
            </a:r>
            <a:endParaRPr b="1" sz="3800">
              <a:solidFill>
                <a:schemeClr val="accent5"/>
              </a:solidFill>
              <a:latin typeface="Calibri"/>
              <a:ea typeface="Calibri"/>
              <a:cs typeface="Calibri"/>
              <a:sym typeface="Calibri"/>
            </a:endParaRPr>
          </a:p>
        </p:txBody>
      </p:sp>
      <p:pic>
        <p:nvPicPr>
          <p:cNvPr id="307" name="Google Shape;307;p46"/>
          <p:cNvPicPr preferRelativeResize="0"/>
          <p:nvPr/>
        </p:nvPicPr>
        <p:blipFill>
          <a:blip r:embed="rId4">
            <a:alphaModFix/>
          </a:blip>
          <a:stretch>
            <a:fillRect/>
          </a:stretch>
        </p:blipFill>
        <p:spPr>
          <a:xfrm>
            <a:off x="392525" y="2262075"/>
            <a:ext cx="1172785" cy="842600"/>
          </a:xfrm>
          <a:prstGeom prst="rect">
            <a:avLst/>
          </a:prstGeom>
          <a:noFill/>
          <a:ln>
            <a:noFill/>
          </a:ln>
        </p:spPr>
      </p:pic>
      <p:pic>
        <p:nvPicPr>
          <p:cNvPr id="308" name="Google Shape;308;p46"/>
          <p:cNvPicPr preferRelativeResize="0"/>
          <p:nvPr/>
        </p:nvPicPr>
        <p:blipFill>
          <a:blip r:embed="rId5">
            <a:alphaModFix/>
          </a:blip>
          <a:stretch>
            <a:fillRect/>
          </a:stretch>
        </p:blipFill>
        <p:spPr>
          <a:xfrm>
            <a:off x="1487637" y="2318949"/>
            <a:ext cx="814263" cy="728852"/>
          </a:xfrm>
          <a:prstGeom prst="rect">
            <a:avLst/>
          </a:prstGeom>
          <a:noFill/>
          <a:ln>
            <a:noFill/>
          </a:ln>
        </p:spPr>
      </p:pic>
      <p:cxnSp>
        <p:nvCxnSpPr>
          <p:cNvPr id="309" name="Google Shape;309;p46"/>
          <p:cNvCxnSpPr/>
          <p:nvPr/>
        </p:nvCxnSpPr>
        <p:spPr>
          <a:xfrm flipH="1" rot="10800000">
            <a:off x="372750" y="4236425"/>
            <a:ext cx="8305200" cy="3600"/>
          </a:xfrm>
          <a:prstGeom prst="straightConnector1">
            <a:avLst/>
          </a:prstGeom>
          <a:noFill/>
          <a:ln cap="flat" cmpd="sng" w="38100">
            <a:solidFill>
              <a:schemeClr val="dk2"/>
            </a:solidFill>
            <a:prstDash val="solid"/>
            <a:round/>
            <a:headEnd len="med" w="med" type="none"/>
            <a:tailEnd len="med" w="med" type="triangle"/>
          </a:ln>
        </p:spPr>
      </p:cxnSp>
      <p:pic>
        <p:nvPicPr>
          <p:cNvPr id="310" name="Google Shape;310;p46"/>
          <p:cNvPicPr preferRelativeResize="0"/>
          <p:nvPr/>
        </p:nvPicPr>
        <p:blipFill>
          <a:blip r:embed="rId6">
            <a:alphaModFix/>
          </a:blip>
          <a:stretch>
            <a:fillRect/>
          </a:stretch>
        </p:blipFill>
        <p:spPr>
          <a:xfrm>
            <a:off x="3462013" y="1932974"/>
            <a:ext cx="1653580" cy="842600"/>
          </a:xfrm>
          <a:prstGeom prst="rect">
            <a:avLst/>
          </a:prstGeom>
          <a:noFill/>
          <a:ln>
            <a:noFill/>
          </a:ln>
        </p:spPr>
      </p:pic>
      <p:pic>
        <p:nvPicPr>
          <p:cNvPr id="311" name="Google Shape;311;p46"/>
          <p:cNvPicPr preferRelativeResize="0"/>
          <p:nvPr/>
        </p:nvPicPr>
        <p:blipFill>
          <a:blip r:embed="rId7">
            <a:alphaModFix/>
          </a:blip>
          <a:stretch>
            <a:fillRect/>
          </a:stretch>
        </p:blipFill>
        <p:spPr>
          <a:xfrm>
            <a:off x="3327925" y="2686176"/>
            <a:ext cx="1921750" cy="1080976"/>
          </a:xfrm>
          <a:prstGeom prst="rect">
            <a:avLst/>
          </a:prstGeom>
          <a:noFill/>
          <a:ln>
            <a:noFill/>
          </a:ln>
        </p:spPr>
      </p:pic>
      <p:pic>
        <p:nvPicPr>
          <p:cNvPr id="312" name="Google Shape;312;p46"/>
          <p:cNvPicPr preferRelativeResize="0"/>
          <p:nvPr/>
        </p:nvPicPr>
        <p:blipFill>
          <a:blip r:embed="rId8">
            <a:alphaModFix/>
          </a:blip>
          <a:stretch>
            <a:fillRect/>
          </a:stretch>
        </p:blipFill>
        <p:spPr>
          <a:xfrm>
            <a:off x="6171727" y="1608215"/>
            <a:ext cx="2506225" cy="2150325"/>
          </a:xfrm>
          <a:prstGeom prst="rect">
            <a:avLst/>
          </a:prstGeom>
          <a:noFill/>
          <a:ln>
            <a:noFill/>
          </a:ln>
        </p:spPr>
      </p:pic>
      <p:sp>
        <p:nvSpPr>
          <p:cNvPr id="313" name="Google Shape;313;p46"/>
          <p:cNvSpPr txBox="1"/>
          <p:nvPr/>
        </p:nvSpPr>
        <p:spPr>
          <a:xfrm>
            <a:off x="3587275" y="4236425"/>
            <a:ext cx="250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100">
                <a:latin typeface="Calibri"/>
                <a:ea typeface="Calibri"/>
                <a:cs typeface="Calibri"/>
                <a:sym typeface="Calibri"/>
              </a:rPr>
              <a:t>Automatización</a:t>
            </a:r>
            <a:endParaRPr b="1" sz="2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7"/>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24" name="Google Shape;124;p27"/>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25" name="Google Shape;125;p27"/>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26" name="Google Shape;126;p27"/>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Font typeface="Calibri"/>
              <a:buNone/>
            </a:pPr>
            <a:r>
              <a:rPr b="1" lang="es-419" sz="3800">
                <a:solidFill>
                  <a:schemeClr val="accent5"/>
                </a:solidFill>
                <a:latin typeface="Calibri"/>
                <a:ea typeface="Calibri"/>
                <a:cs typeface="Calibri"/>
                <a:sym typeface="Calibri"/>
              </a:rPr>
              <a:t>Clasificación de algoritmos</a:t>
            </a:r>
            <a:endParaRPr b="1" sz="3800">
              <a:solidFill>
                <a:schemeClr val="accent5"/>
              </a:solidFill>
              <a:latin typeface="Calibri"/>
              <a:ea typeface="Calibri"/>
              <a:cs typeface="Calibri"/>
              <a:sym typeface="Calibri"/>
            </a:endParaRPr>
          </a:p>
        </p:txBody>
      </p:sp>
      <p:pic>
        <p:nvPicPr>
          <p:cNvPr id="127" name="Google Shape;127;p27"/>
          <p:cNvPicPr preferRelativeResize="0"/>
          <p:nvPr/>
        </p:nvPicPr>
        <p:blipFill>
          <a:blip r:embed="rId5">
            <a:alphaModFix/>
          </a:blip>
          <a:stretch>
            <a:fillRect/>
          </a:stretch>
        </p:blipFill>
        <p:spPr>
          <a:xfrm>
            <a:off x="1384325" y="926825"/>
            <a:ext cx="6537749" cy="373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8"/>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33" name="Google Shape;133;p28"/>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34" name="Google Shape;134;p28"/>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35" name="Google Shape;135;p28"/>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Font typeface="Calibri"/>
              <a:buNone/>
            </a:pPr>
            <a:r>
              <a:rPr b="1" lang="es-419" sz="3800">
                <a:solidFill>
                  <a:schemeClr val="accent5"/>
                </a:solidFill>
                <a:latin typeface="Calibri"/>
                <a:ea typeface="Calibri"/>
                <a:cs typeface="Calibri"/>
                <a:sym typeface="Calibri"/>
              </a:rPr>
              <a:t>Algoritmos de Regresión</a:t>
            </a:r>
            <a:endParaRPr b="1" sz="3800">
              <a:solidFill>
                <a:schemeClr val="accent5"/>
              </a:solidFill>
              <a:latin typeface="Calibri"/>
              <a:ea typeface="Calibri"/>
              <a:cs typeface="Calibri"/>
              <a:sym typeface="Calibri"/>
            </a:endParaRPr>
          </a:p>
        </p:txBody>
      </p:sp>
      <p:sp>
        <p:nvSpPr>
          <p:cNvPr id="136" name="Google Shape;136;p28"/>
          <p:cNvSpPr txBox="1"/>
          <p:nvPr/>
        </p:nvSpPr>
        <p:spPr>
          <a:xfrm>
            <a:off x="76200" y="1219200"/>
            <a:ext cx="8632500" cy="17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800"/>
              </a:spcBef>
              <a:spcAft>
                <a:spcPts val="0"/>
              </a:spcAft>
              <a:buNone/>
            </a:pPr>
            <a:r>
              <a:rPr lang="es-419" sz="1300">
                <a:solidFill>
                  <a:schemeClr val="dk1"/>
                </a:solidFill>
              </a:rPr>
              <a:t>Modelan la relación entre distintas variables (features) utilizando una medida de error que se intentará minimizar en un proceso iterativo para poder realizar predicciones “lo más acertadas posible”. Se utilizan mucho en el análisis estadístico. Los Algoritmos más usados de Regresión son:</a:t>
            </a:r>
            <a:endParaRPr sz="1300">
              <a:solidFill>
                <a:schemeClr val="dk1"/>
              </a:solidFill>
            </a:endParaRPr>
          </a:p>
          <a:p>
            <a:pPr indent="-311150" lvl="0" marL="457200" rtl="0" algn="l">
              <a:lnSpc>
                <a:spcPct val="115000"/>
              </a:lnSpc>
              <a:spcBef>
                <a:spcPts val="3800"/>
              </a:spcBef>
              <a:spcAft>
                <a:spcPts val="0"/>
              </a:spcAft>
              <a:buClr>
                <a:schemeClr val="dk1"/>
              </a:buClr>
              <a:buSzPts val="1300"/>
              <a:buChar char="●"/>
            </a:pPr>
            <a:r>
              <a:rPr lang="es-419" sz="1300">
                <a:solidFill>
                  <a:schemeClr val="dk1"/>
                </a:solidFill>
              </a:rPr>
              <a:t>	Regresión Lineal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rPr>
              <a:t>	Regresión Logística</a:t>
            </a:r>
            <a:endParaRPr sz="1300">
              <a:solidFill>
                <a:schemeClr val="dk1"/>
              </a:solidFill>
            </a:endParaRPr>
          </a:p>
        </p:txBody>
      </p:sp>
      <p:pic>
        <p:nvPicPr>
          <p:cNvPr id="137" name="Google Shape;137;p28"/>
          <p:cNvPicPr preferRelativeResize="0"/>
          <p:nvPr/>
        </p:nvPicPr>
        <p:blipFill>
          <a:blip r:embed="rId5">
            <a:alphaModFix/>
          </a:blip>
          <a:stretch>
            <a:fillRect/>
          </a:stretch>
        </p:blipFill>
        <p:spPr>
          <a:xfrm>
            <a:off x="4572000" y="2571750"/>
            <a:ext cx="2857500" cy="142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9"/>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43" name="Google Shape;143;p29"/>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44" name="Google Shape;144;p29"/>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45" name="Google Shape;145;p29"/>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Algoritmos basados en muestras</a:t>
            </a:r>
            <a:endParaRPr b="1" sz="3800">
              <a:solidFill>
                <a:schemeClr val="accent5"/>
              </a:solidFill>
              <a:latin typeface="Calibri"/>
              <a:ea typeface="Calibri"/>
              <a:cs typeface="Calibri"/>
              <a:sym typeface="Calibri"/>
            </a:endParaRPr>
          </a:p>
        </p:txBody>
      </p:sp>
      <p:sp>
        <p:nvSpPr>
          <p:cNvPr id="146" name="Google Shape;146;p29"/>
          <p:cNvSpPr txBox="1"/>
          <p:nvPr/>
        </p:nvSpPr>
        <p:spPr>
          <a:xfrm>
            <a:off x="76200" y="1219200"/>
            <a:ext cx="8632500" cy="256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None/>
            </a:pPr>
            <a:r>
              <a:rPr lang="es-419" sz="1300">
                <a:solidFill>
                  <a:schemeClr val="dk1"/>
                </a:solidFill>
              </a:rPr>
              <a:t>Son Modelos de Aprendizaje para problemas de decisión con instancias o ejemplos (muestras) de datos de entrenamiento que son importantes o requeridos por el modelo. Se crea un modelo a partir de una base de datos y se agregan nuevos datos comparando su similitud con las muestras ya existentes para encontrar “la mejor pareja” y hacer la predicción.</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Los Algoritmos basados en instancia más usados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	k-Nearest Neighbor (kNN)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	Self-Organizing Map</a:t>
            </a:r>
            <a:endParaRPr sz="1300">
              <a:solidFill>
                <a:schemeClr val="dk1"/>
              </a:solidFill>
            </a:endParaRPr>
          </a:p>
        </p:txBody>
      </p:sp>
      <p:pic>
        <p:nvPicPr>
          <p:cNvPr id="147" name="Google Shape;147;p29"/>
          <p:cNvPicPr preferRelativeResize="0"/>
          <p:nvPr/>
        </p:nvPicPr>
        <p:blipFill>
          <a:blip r:embed="rId5">
            <a:alphaModFix/>
          </a:blip>
          <a:stretch>
            <a:fillRect/>
          </a:stretch>
        </p:blipFill>
        <p:spPr>
          <a:xfrm>
            <a:off x="5175475" y="2720625"/>
            <a:ext cx="2857500" cy="14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0"/>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53" name="Google Shape;153;p30"/>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54" name="Google Shape;154;p30"/>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55" name="Google Shape;155;p30"/>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Árboles de Decisión</a:t>
            </a:r>
            <a:endParaRPr b="1" sz="3800">
              <a:solidFill>
                <a:schemeClr val="accent5"/>
              </a:solidFill>
              <a:latin typeface="Calibri"/>
              <a:ea typeface="Calibri"/>
              <a:cs typeface="Calibri"/>
              <a:sym typeface="Calibri"/>
            </a:endParaRPr>
          </a:p>
        </p:txBody>
      </p:sp>
      <p:sp>
        <p:nvSpPr>
          <p:cNvPr id="156" name="Google Shape;156;p30"/>
          <p:cNvSpPr txBox="1"/>
          <p:nvPr/>
        </p:nvSpPr>
        <p:spPr>
          <a:xfrm>
            <a:off x="76200" y="1219200"/>
            <a:ext cx="8632500" cy="276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None/>
            </a:pPr>
            <a:r>
              <a:rPr lang="es-419" sz="1300">
                <a:solidFill>
                  <a:schemeClr val="dk1"/>
                </a:solidFill>
              </a:rPr>
              <a:t>Modelan la toma de decisión basados en los valores reales de los atributos que tienen nuestros datos. Se utilizan sobre todo para clasificación de información, bifurcando y modelando los posibles caminos tomados y su probabilidad de ocurrencia para mejorar la precisión. Una vez armados, los árboles de decisión ejecutan muy rápido para obtener resultados.</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Los Algoritmos de árbol de decisión más usados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Árboles de Clasificación y Regresión (CART)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Random Forest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Boosted trees</a:t>
            </a:r>
            <a:endParaRPr sz="1300">
              <a:solidFill>
                <a:schemeClr val="dk1"/>
              </a:solidFill>
            </a:endParaRPr>
          </a:p>
        </p:txBody>
      </p:sp>
      <p:pic>
        <p:nvPicPr>
          <p:cNvPr id="157" name="Google Shape;157;p30"/>
          <p:cNvPicPr preferRelativeResize="0"/>
          <p:nvPr/>
        </p:nvPicPr>
        <p:blipFill>
          <a:blip r:embed="rId5">
            <a:alphaModFix/>
          </a:blip>
          <a:stretch>
            <a:fillRect/>
          </a:stretch>
        </p:blipFill>
        <p:spPr>
          <a:xfrm>
            <a:off x="4856250" y="2801550"/>
            <a:ext cx="2857500" cy="142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1"/>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63" name="Google Shape;163;p31"/>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64" name="Google Shape;164;p31"/>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65" name="Google Shape;165;p31"/>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Algoritmos Bayesianos</a:t>
            </a:r>
            <a:endParaRPr b="1" sz="3800">
              <a:solidFill>
                <a:schemeClr val="accent5"/>
              </a:solidFill>
              <a:latin typeface="Calibri"/>
              <a:ea typeface="Calibri"/>
              <a:cs typeface="Calibri"/>
              <a:sym typeface="Calibri"/>
            </a:endParaRPr>
          </a:p>
        </p:txBody>
      </p:sp>
      <p:sp>
        <p:nvSpPr>
          <p:cNvPr id="166" name="Google Shape;166;p31"/>
          <p:cNvSpPr txBox="1"/>
          <p:nvPr/>
        </p:nvSpPr>
        <p:spPr>
          <a:xfrm>
            <a:off x="76200" y="1219200"/>
            <a:ext cx="8632500" cy="324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None/>
            </a:pPr>
            <a:r>
              <a:rPr lang="es-419" sz="1300">
                <a:solidFill>
                  <a:schemeClr val="dk1"/>
                </a:solidFill>
              </a:rPr>
              <a:t>Son algoritmos que utilizan explícitamente el Teorema de Bayes de probabilidad para problemas de Clasificación y Regresión.</a:t>
            </a:r>
            <a:endParaRPr sz="1300">
              <a:solidFill>
                <a:schemeClr val="dk1"/>
              </a:solidFill>
            </a:endParaRPr>
          </a:p>
          <a:p>
            <a:pPr indent="0" lvl="0" marL="0" rtl="0" algn="l">
              <a:lnSpc>
                <a:spcPct val="100000"/>
              </a:lnSpc>
              <a:spcBef>
                <a:spcPts val="3800"/>
              </a:spcBef>
              <a:spcAft>
                <a:spcPts val="0"/>
              </a:spcAft>
              <a:buNone/>
            </a:pPr>
            <a:r>
              <a:rPr lang="es-419" sz="1300">
                <a:solidFill>
                  <a:schemeClr val="dk1"/>
                </a:solidFill>
              </a:rPr>
              <a:t>Los más utilizados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	Naive Bayes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	Gaussian Naive Bayes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	Multinomial Naive Bayes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	Bayesian Network</a:t>
            </a:r>
            <a:endParaRPr sz="1300">
              <a:solidFill>
                <a:schemeClr val="dk1"/>
              </a:solidFill>
            </a:endParaRPr>
          </a:p>
          <a:p>
            <a:pPr indent="0" lvl="0" marL="0" rtl="0" algn="l">
              <a:lnSpc>
                <a:spcPct val="100000"/>
              </a:lnSpc>
              <a:spcBef>
                <a:spcPts val="3800"/>
              </a:spcBef>
              <a:spcAft>
                <a:spcPts val="3800"/>
              </a:spcAft>
              <a:buNone/>
            </a:pPr>
            <a:r>
              <a:t/>
            </a:r>
            <a:endParaRPr sz="1300">
              <a:solidFill>
                <a:schemeClr val="dk1"/>
              </a:solidFill>
            </a:endParaRPr>
          </a:p>
        </p:txBody>
      </p:sp>
      <p:pic>
        <p:nvPicPr>
          <p:cNvPr id="167" name="Google Shape;167;p31"/>
          <p:cNvPicPr preferRelativeResize="0"/>
          <p:nvPr/>
        </p:nvPicPr>
        <p:blipFill>
          <a:blip r:embed="rId5">
            <a:alphaModFix/>
          </a:blip>
          <a:stretch>
            <a:fillRect/>
          </a:stretch>
        </p:blipFill>
        <p:spPr>
          <a:xfrm>
            <a:off x="5364325" y="2657675"/>
            <a:ext cx="2857500" cy="14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73" name="Google Shape;173;p32"/>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74" name="Google Shape;174;p3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75" name="Google Shape;175;p32"/>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Algoritmos de agrupación</a:t>
            </a:r>
            <a:endParaRPr b="1" sz="3800">
              <a:solidFill>
                <a:schemeClr val="accent5"/>
              </a:solidFill>
              <a:latin typeface="Calibri"/>
              <a:ea typeface="Calibri"/>
              <a:cs typeface="Calibri"/>
              <a:sym typeface="Calibri"/>
            </a:endParaRPr>
          </a:p>
        </p:txBody>
      </p:sp>
      <p:sp>
        <p:nvSpPr>
          <p:cNvPr id="176" name="Google Shape;176;p32"/>
          <p:cNvSpPr txBox="1"/>
          <p:nvPr/>
        </p:nvSpPr>
        <p:spPr>
          <a:xfrm>
            <a:off x="76200" y="1219200"/>
            <a:ext cx="8632500" cy="324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Clr>
                <a:schemeClr val="dk1"/>
              </a:buClr>
              <a:buSzPts val="1100"/>
              <a:buFont typeface="Arial"/>
              <a:buNone/>
            </a:pPr>
            <a:r>
              <a:rPr lang="es-419" sz="1300">
                <a:solidFill>
                  <a:schemeClr val="dk1"/>
                </a:solidFill>
              </a:rPr>
              <a:t>Se utilizan para agrupar datos existentes de los que desconocemos sus características en común o queremos descubrirlas. Estos métodos intentan crear “puntos centrales” y jerarquías para diferenciar grupos y descubrir características comunes por cercanía.</a:t>
            </a:r>
            <a:endParaRPr sz="1300">
              <a:solidFill>
                <a:schemeClr val="dk1"/>
              </a:solidFill>
            </a:endParaRPr>
          </a:p>
          <a:p>
            <a:pPr indent="0" lvl="0" marL="0" rtl="0" algn="l">
              <a:lnSpc>
                <a:spcPct val="100000"/>
              </a:lnSpc>
              <a:spcBef>
                <a:spcPts val="3800"/>
              </a:spcBef>
              <a:spcAft>
                <a:spcPts val="0"/>
              </a:spcAft>
              <a:buClr>
                <a:schemeClr val="dk1"/>
              </a:buClr>
              <a:buSzPts val="1100"/>
              <a:buFont typeface="Arial"/>
              <a:buNone/>
            </a:pPr>
            <a:r>
              <a:rPr lang="es-419" sz="1300">
                <a:solidFill>
                  <a:schemeClr val="dk1"/>
                </a:solidFill>
              </a:rPr>
              <a:t>Los más utilizados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K-Means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K-Medians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Hierarchical Clustering</a:t>
            </a:r>
            <a:endParaRPr sz="1300">
              <a:solidFill>
                <a:schemeClr val="dk1"/>
              </a:solidFill>
            </a:endParaRPr>
          </a:p>
          <a:p>
            <a:pPr indent="0" lvl="0" marL="0" rtl="0" algn="l">
              <a:lnSpc>
                <a:spcPct val="100000"/>
              </a:lnSpc>
              <a:spcBef>
                <a:spcPts val="3800"/>
              </a:spcBef>
              <a:spcAft>
                <a:spcPts val="3800"/>
              </a:spcAft>
              <a:buNone/>
            </a:pPr>
            <a:r>
              <a:t/>
            </a:r>
            <a:endParaRPr sz="1300">
              <a:solidFill>
                <a:schemeClr val="dk1"/>
              </a:solidFill>
            </a:endParaRPr>
          </a:p>
        </p:txBody>
      </p:sp>
      <p:pic>
        <p:nvPicPr>
          <p:cNvPr id="177" name="Google Shape;177;p32"/>
          <p:cNvPicPr preferRelativeResize="0"/>
          <p:nvPr/>
        </p:nvPicPr>
        <p:blipFill>
          <a:blip r:embed="rId5">
            <a:alphaModFix/>
          </a:blip>
          <a:stretch>
            <a:fillRect/>
          </a:stretch>
        </p:blipFill>
        <p:spPr>
          <a:xfrm>
            <a:off x="4572000" y="2571750"/>
            <a:ext cx="2857500" cy="14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3"/>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83" name="Google Shape;183;p33"/>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84" name="Google Shape;184;p33"/>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85" name="Google Shape;185;p33"/>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5"/>
              </a:buClr>
              <a:buSzPts val="4000"/>
              <a:buFont typeface="Calibri"/>
              <a:buNone/>
            </a:pPr>
            <a:r>
              <a:rPr b="1" lang="es-419" sz="3200">
                <a:solidFill>
                  <a:schemeClr val="accent5"/>
                </a:solidFill>
                <a:latin typeface="Calibri"/>
                <a:ea typeface="Calibri"/>
                <a:cs typeface="Calibri"/>
                <a:sym typeface="Calibri"/>
              </a:rPr>
              <a:t>Redes Neuronales</a:t>
            </a:r>
            <a:endParaRPr b="1" sz="3800">
              <a:solidFill>
                <a:schemeClr val="accent5"/>
              </a:solidFill>
              <a:latin typeface="Calibri"/>
              <a:ea typeface="Calibri"/>
              <a:cs typeface="Calibri"/>
              <a:sym typeface="Calibri"/>
            </a:endParaRPr>
          </a:p>
        </p:txBody>
      </p:sp>
      <p:sp>
        <p:nvSpPr>
          <p:cNvPr id="186" name="Google Shape;186;p33"/>
          <p:cNvSpPr txBox="1"/>
          <p:nvPr/>
        </p:nvSpPr>
        <p:spPr>
          <a:xfrm>
            <a:off x="76200" y="1219200"/>
            <a:ext cx="8632500" cy="404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3800"/>
              </a:spcBef>
              <a:spcAft>
                <a:spcPts val="0"/>
              </a:spcAft>
              <a:buClr>
                <a:schemeClr val="dk1"/>
              </a:buClr>
              <a:buSzPts val="1100"/>
              <a:buFont typeface="Arial"/>
              <a:buNone/>
            </a:pPr>
            <a:r>
              <a:rPr lang="es-419" sz="1300">
                <a:solidFill>
                  <a:schemeClr val="dk1"/>
                </a:solidFill>
              </a:rPr>
              <a:t>Son algoritmos y estructuras inspirados en las funciones biológicas de las redes neuronales. Se suelen utilizar para problemas de Clasificación y Regresión pero realmente tienen un gran potencial para resolver multitud de problemáticas. Son muy buenas para detectar patrones. Las Redes Neuronales Artificiales requieren mucha capacidad de procesamiento y memoria y estuvieron muy limitadas por la tecnología del pasado hasta estos últimos años en los que resurgieron con mucha fuerza dando lugar al Aprendizaje Profundo (se detalla más adelante).</a:t>
            </a:r>
            <a:endParaRPr sz="1300">
              <a:solidFill>
                <a:schemeClr val="dk1"/>
              </a:solidFill>
            </a:endParaRPr>
          </a:p>
          <a:p>
            <a:pPr indent="0" lvl="0" marL="0" rtl="0" algn="l">
              <a:lnSpc>
                <a:spcPct val="100000"/>
              </a:lnSpc>
              <a:spcBef>
                <a:spcPts val="3800"/>
              </a:spcBef>
              <a:spcAft>
                <a:spcPts val="0"/>
              </a:spcAft>
              <a:buClr>
                <a:schemeClr val="dk1"/>
              </a:buClr>
              <a:buSzPts val="1100"/>
              <a:buFont typeface="Arial"/>
              <a:buNone/>
            </a:pPr>
            <a:r>
              <a:rPr lang="es-419" sz="1300">
                <a:solidFill>
                  <a:schemeClr val="dk1"/>
                </a:solidFill>
              </a:rPr>
              <a:t>Las redes neuronales básicas y clásicas son:</a:t>
            </a:r>
            <a:endParaRPr sz="1300">
              <a:solidFill>
                <a:schemeClr val="dk1"/>
              </a:solidFill>
            </a:endParaRPr>
          </a:p>
          <a:p>
            <a:pPr indent="-311150" lvl="0" marL="457200" rtl="0" algn="l">
              <a:lnSpc>
                <a:spcPct val="100000"/>
              </a:lnSpc>
              <a:spcBef>
                <a:spcPts val="3800"/>
              </a:spcBef>
              <a:spcAft>
                <a:spcPts val="0"/>
              </a:spcAft>
              <a:buClr>
                <a:schemeClr val="dk1"/>
              </a:buClr>
              <a:buSzPts val="1300"/>
              <a:buChar char="●"/>
            </a:pPr>
            <a:r>
              <a:rPr lang="es-419" sz="1300">
                <a:solidFill>
                  <a:schemeClr val="dk1"/>
                </a:solidFill>
              </a:rPr>
              <a:t>Perceptron </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Back-Propagation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Hopfield Network</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s-419" sz="1300">
                <a:solidFill>
                  <a:schemeClr val="dk1"/>
                </a:solidFill>
              </a:rPr>
              <a:t>MLP: Multi Layered Perceptron</a:t>
            </a:r>
            <a:endParaRPr sz="1300">
              <a:solidFill>
                <a:schemeClr val="dk1"/>
              </a:solidFill>
            </a:endParaRPr>
          </a:p>
          <a:p>
            <a:pPr indent="0" lvl="0" marL="0" rtl="0" algn="l">
              <a:lnSpc>
                <a:spcPct val="100000"/>
              </a:lnSpc>
              <a:spcBef>
                <a:spcPts val="3800"/>
              </a:spcBef>
              <a:spcAft>
                <a:spcPts val="3800"/>
              </a:spcAft>
              <a:buNone/>
            </a:pPr>
            <a:r>
              <a:t/>
            </a:r>
            <a:endParaRPr sz="1300">
              <a:solidFill>
                <a:schemeClr val="dk1"/>
              </a:solidFill>
            </a:endParaRPr>
          </a:p>
        </p:txBody>
      </p:sp>
      <p:pic>
        <p:nvPicPr>
          <p:cNvPr id="187" name="Google Shape;187;p33"/>
          <p:cNvPicPr preferRelativeResize="0"/>
          <p:nvPr/>
        </p:nvPicPr>
        <p:blipFill>
          <a:blip r:embed="rId5">
            <a:alphaModFix/>
          </a:blip>
          <a:stretch>
            <a:fillRect/>
          </a:stretch>
        </p:blipFill>
        <p:spPr>
          <a:xfrm>
            <a:off x="4779800" y="2873500"/>
            <a:ext cx="2857500" cy="142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